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oboto"/>
      <p:regular r:id="rId23"/>
      <p:bold r:id="rId24"/>
      <p:italic r:id="rId25"/>
      <p:boldItalic r:id="rId26"/>
    </p:embeddedFont>
    <p:embeddedFont>
      <p:font typeface="Nunito"/>
      <p:regular r:id="rId27"/>
      <p:bold r:id="rId28"/>
      <p:italic r:id="rId29"/>
      <p:boldItalic r:id="rId30"/>
    </p:embeddedFont>
    <p:embeddedFont>
      <p:font typeface="Lato"/>
      <p:regular r:id="rId31"/>
      <p:bold r:id="rId32"/>
      <p:italic r:id="rId33"/>
      <p:boldItalic r:id="rId34"/>
    </p:embeddedFont>
    <p:embeddedFont>
      <p:font typeface="Maven Pro"/>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Nunito-bold.fntdata"/><Relationship Id="rId27" Type="http://schemas.openxmlformats.org/officeDocument/2006/relationships/font" Target="fonts/Nuni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regular.fntdata"/><Relationship Id="rId30" Type="http://schemas.openxmlformats.org/officeDocument/2006/relationships/font" Target="fonts/Nunito-boldItalic.fntdata"/><Relationship Id="rId11" Type="http://schemas.openxmlformats.org/officeDocument/2006/relationships/slide" Target="slides/slide6.xml"/><Relationship Id="rId33" Type="http://schemas.openxmlformats.org/officeDocument/2006/relationships/font" Target="fonts/Lato-italic.fntdata"/><Relationship Id="rId10" Type="http://schemas.openxmlformats.org/officeDocument/2006/relationships/slide" Target="slides/slide5.xml"/><Relationship Id="rId32" Type="http://schemas.openxmlformats.org/officeDocument/2006/relationships/font" Target="fonts/Lato-bold.fntdata"/><Relationship Id="rId13" Type="http://schemas.openxmlformats.org/officeDocument/2006/relationships/slide" Target="slides/slide8.xml"/><Relationship Id="rId35" Type="http://schemas.openxmlformats.org/officeDocument/2006/relationships/font" Target="fonts/MavenPro-regular.fntdata"/><Relationship Id="rId12" Type="http://schemas.openxmlformats.org/officeDocument/2006/relationships/slide" Target="slides/slide7.xml"/><Relationship Id="rId34" Type="http://schemas.openxmlformats.org/officeDocument/2006/relationships/font" Target="fonts/Lato-boldItalic.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MavenPro-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Arielmy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f1fca8a64d_0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f1fca8a64d_0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Emily: This graph was made to show the distribution of all pollutants noted in the datasets used across each county. It uses the total number of days each one was the defining parameter in each respective county, which are differentiated by the gradient colors.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f1faf50b4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f1faf50b4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Brendan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f24ac2bee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f24ac2bee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Brendan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f220c9580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f220c9580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Meena: </a:t>
            </a:r>
            <a:endParaRPr/>
          </a:p>
          <a:p>
            <a:pPr indent="0" lvl="0" marL="0" rtl="0" algn="l">
              <a:spcBef>
                <a:spcPts val="0"/>
              </a:spcBef>
              <a:spcAft>
                <a:spcPts val="0"/>
              </a:spcAft>
              <a:buClr>
                <a:schemeClr val="dk1"/>
              </a:buClr>
              <a:buSzPts val="1100"/>
              <a:buFont typeface="Arial"/>
              <a:buNone/>
            </a:pPr>
            <a:r>
              <a:rPr lang="en" sz="1350">
                <a:solidFill>
                  <a:srgbClr val="2F2F2F"/>
                </a:solidFill>
              </a:rPr>
              <a:t>Over the 6-year period we analyzed, we noticed a rise in PM2.5 values contributing to the number of unhealthy, unhealthy for sensitive groups, and very unhealthy days. Previously, ozone was the primary contributor, but it appears that the trend is shifting.</a:t>
            </a:r>
            <a:endParaRPr sz="1350">
              <a:solidFill>
                <a:srgbClr val="2F2F2F"/>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f2014e9d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f2014e9d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Ava: This is based off of the EPA’s Facility Level </a:t>
            </a:r>
            <a:r>
              <a:rPr lang="en"/>
              <a:t>Information on Greenhouse Gasses, mostly waste disposal (33) and powerplants(19)</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f24ac2bee7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f24ac2bee7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Arielmy: </a:t>
            </a:r>
            <a:r>
              <a:rPr lang="en" sz="1300">
                <a:solidFill>
                  <a:srgbClr val="424242"/>
                </a:solidFill>
                <a:latin typeface="Nunito"/>
                <a:ea typeface="Nunito"/>
                <a:cs typeface="Nunito"/>
                <a:sym typeface="Nunito"/>
              </a:rPr>
              <a:t>CO2 not frequent defining and often correlated with minimum AQIs but can indirectly add to PM2.5 via smog.</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f2014e9da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f2014e9da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Ava: These are the top four agricultural industries in NJ, </a:t>
            </a:r>
            <a:endParaRPr/>
          </a:p>
          <a:p>
            <a:pPr indent="0" lvl="0" marL="0" rtl="0" algn="l">
              <a:spcBef>
                <a:spcPts val="0"/>
              </a:spcBef>
              <a:spcAft>
                <a:spcPts val="0"/>
              </a:spcAft>
              <a:buNone/>
            </a:pPr>
            <a:r>
              <a:rPr lang="en"/>
              <a:t>Meena: We observed the real time air quality data for few cities in the US and saw that many cities in the </a:t>
            </a:r>
            <a:r>
              <a:rPr lang="en"/>
              <a:t>California</a:t>
            </a:r>
            <a:r>
              <a:rPr lang="en"/>
              <a:t> region, Utah, Arizona, we would like to expand our dataset outside of NJ and understand the contributing factors</a:t>
            </a:r>
            <a:endParaRPr/>
          </a:p>
          <a:p>
            <a:pPr indent="-298450" lvl="0" marL="457200" rtl="0" algn="l">
              <a:lnSpc>
                <a:spcPct val="115000"/>
              </a:lnSpc>
              <a:spcBef>
                <a:spcPts val="0"/>
              </a:spcBef>
              <a:spcAft>
                <a:spcPts val="0"/>
              </a:spcAft>
              <a:buClr>
                <a:schemeClr val="dk1"/>
              </a:buClr>
              <a:buSzPts val="1100"/>
              <a:buFont typeface="Calibri"/>
              <a:buChar char="●"/>
            </a:pPr>
            <a:r>
              <a:rPr lang="en">
                <a:solidFill>
                  <a:schemeClr val="dk1"/>
                </a:solidFill>
                <a:latin typeface="Calibri"/>
                <a:ea typeface="Calibri"/>
                <a:cs typeface="Calibri"/>
                <a:sym typeface="Calibri"/>
              </a:rPr>
              <a:t>Potential health impacts of air pollution in NJ (ex. Lung-related illness rates)</a:t>
            </a:r>
            <a:endParaRPr>
              <a:solidFill>
                <a:schemeClr val="dk1"/>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Font typeface="Calibri"/>
              <a:buChar char="●"/>
            </a:pPr>
            <a:r>
              <a:rPr lang="en">
                <a:solidFill>
                  <a:schemeClr val="dk1"/>
                </a:solidFill>
                <a:latin typeface="Calibri"/>
                <a:ea typeface="Calibri"/>
                <a:cs typeface="Calibri"/>
                <a:sym typeface="Calibri"/>
              </a:rPr>
              <a:t>More potential influencing factors to AQI score in NJ (ex. Transportation, population density, migration within NJ, proximity to airports)</a:t>
            </a:r>
            <a:endParaRPr>
              <a:solidFill>
                <a:schemeClr val="dk1"/>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Font typeface="Calibri"/>
              <a:buChar char="●"/>
            </a:pPr>
            <a:r>
              <a:rPr lang="en">
                <a:solidFill>
                  <a:schemeClr val="dk1"/>
                </a:solidFill>
                <a:latin typeface="Calibri"/>
                <a:ea typeface="Calibri"/>
                <a:cs typeface="Calibri"/>
                <a:sym typeface="Calibri"/>
              </a:rPr>
              <a:t>Explore other areas in USA with concerning air quality and potential contributing factors.</a:t>
            </a:r>
            <a:endParaRPr>
              <a:solidFill>
                <a:schemeClr val="dk1"/>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Font typeface="Calibri"/>
              <a:buChar char="●"/>
            </a:pPr>
            <a:r>
              <a:rPr lang="en">
                <a:solidFill>
                  <a:schemeClr val="dk1"/>
                </a:solidFill>
                <a:latin typeface="Calibri"/>
                <a:ea typeface="Calibri"/>
                <a:cs typeface="Calibri"/>
                <a:sym typeface="Calibri"/>
              </a:rPr>
              <a:t>Predictive modeling eventually (machine learning)</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f1fca8a64d_0_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f1fca8a64d_0_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f1fca8a64d_0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f1fca8a64d_0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202124"/>
                </a:solidFill>
                <a:highlight>
                  <a:srgbClr val="FFFFFF"/>
                </a:highlight>
                <a:latin typeface="Roboto"/>
                <a:ea typeface="Roboto"/>
                <a:cs typeface="Roboto"/>
                <a:sym typeface="Roboto"/>
              </a:rPr>
              <a:t>Meena: Air pollution has severe health impacts in cities around the world. Together with the connected issue of climate change, the WHO recognises air pollution as the biggest global health threat in the current century.Every year, exposure to ambient air pollution is estimated to cause around 4.5 million premature deaths globally, and indoor air pollution causes a further 2.3 million</a:t>
            </a:r>
            <a:endParaRPr sz="105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202124"/>
                </a:solidFill>
                <a:highlight>
                  <a:srgbClr val="FFFFFF"/>
                </a:highlight>
                <a:latin typeface="Roboto"/>
                <a:ea typeface="Roboto"/>
                <a:cs typeface="Roboto"/>
                <a:sym typeface="Roboto"/>
              </a:rPr>
              <a:t>How does the  US rank in the world air pollution and where does NJ stand in the US? - As of 2024, the United States ranks as the 18th most polluted country globally, with an average PM2.5 concentration of 8.0 μg/m³. Although the overall air quality has seen improvements due to regulations like the Clean Air Act, the country still faces significant challenges, particularly due to climate change and wildfires that have contributed to spikes in particle pollution.Within the U.S., New Jersey has a mixed air quality profile.</a:t>
            </a:r>
            <a:endParaRPr sz="105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202124"/>
              </a:solidFill>
              <a:highlight>
                <a:srgbClr val="FFFFFF"/>
              </a:highlight>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f177d28ebb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f177d28ebb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f177d28ebb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f177d28ebb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rgbClr val="424242"/>
                </a:solidFill>
                <a:latin typeface="Nunito"/>
                <a:ea typeface="Nunito"/>
                <a:cs typeface="Nunito"/>
                <a:sym typeface="Nunito"/>
              </a:rPr>
              <a:t>Emily: Daily AQI across all counties in New Jersey from 2018-2023, includes defining parameters, which includes:</a:t>
            </a:r>
            <a:endParaRPr sz="1700">
              <a:solidFill>
                <a:srgbClr val="424242"/>
              </a:solidFill>
              <a:latin typeface="Nunito"/>
              <a:ea typeface="Nunito"/>
              <a:cs typeface="Nunito"/>
              <a:sym typeface="Nunito"/>
            </a:endParaRPr>
          </a:p>
          <a:p>
            <a:pPr indent="-336550" lvl="1" marL="914400" rtl="0" algn="l">
              <a:lnSpc>
                <a:spcPct val="115000"/>
              </a:lnSpc>
              <a:spcBef>
                <a:spcPts val="1200"/>
              </a:spcBef>
              <a:spcAft>
                <a:spcPts val="0"/>
              </a:spcAft>
              <a:buClr>
                <a:srgbClr val="424242"/>
              </a:buClr>
              <a:buSzPts val="1700"/>
              <a:buFont typeface="Nunito"/>
              <a:buChar char="○"/>
            </a:pPr>
            <a:r>
              <a:rPr lang="en" sz="1700">
                <a:solidFill>
                  <a:srgbClr val="424242"/>
                </a:solidFill>
                <a:latin typeface="Nunito"/>
                <a:ea typeface="Nunito"/>
                <a:cs typeface="Nunito"/>
                <a:sym typeface="Nunito"/>
              </a:rPr>
              <a:t>Particulate Matter</a:t>
            </a:r>
            <a:endParaRPr sz="1700">
              <a:solidFill>
                <a:srgbClr val="424242"/>
              </a:solidFill>
              <a:latin typeface="Nunito"/>
              <a:ea typeface="Nunito"/>
              <a:cs typeface="Nunito"/>
              <a:sym typeface="Nunito"/>
            </a:endParaRPr>
          </a:p>
          <a:p>
            <a:pPr indent="-336550" lvl="1" marL="914400" rtl="0" algn="l">
              <a:lnSpc>
                <a:spcPct val="115000"/>
              </a:lnSpc>
              <a:spcBef>
                <a:spcPts val="0"/>
              </a:spcBef>
              <a:spcAft>
                <a:spcPts val="0"/>
              </a:spcAft>
              <a:buClr>
                <a:srgbClr val="424242"/>
              </a:buClr>
              <a:buSzPts val="1700"/>
              <a:buFont typeface="Nunito"/>
              <a:buChar char="○"/>
            </a:pPr>
            <a:r>
              <a:rPr lang="en" sz="1700">
                <a:solidFill>
                  <a:srgbClr val="424242"/>
                </a:solidFill>
                <a:latin typeface="Nunito"/>
                <a:ea typeface="Nunito"/>
                <a:cs typeface="Nunito"/>
                <a:sym typeface="Nunito"/>
              </a:rPr>
              <a:t>Carbon Monoxide</a:t>
            </a:r>
            <a:endParaRPr sz="1700">
              <a:solidFill>
                <a:srgbClr val="424242"/>
              </a:solidFill>
              <a:latin typeface="Nunito"/>
              <a:ea typeface="Nunito"/>
              <a:cs typeface="Nunito"/>
              <a:sym typeface="Nunito"/>
            </a:endParaRPr>
          </a:p>
          <a:p>
            <a:pPr indent="-336550" lvl="1" marL="914400" rtl="0" algn="l">
              <a:lnSpc>
                <a:spcPct val="115000"/>
              </a:lnSpc>
              <a:spcBef>
                <a:spcPts val="0"/>
              </a:spcBef>
              <a:spcAft>
                <a:spcPts val="0"/>
              </a:spcAft>
              <a:buClr>
                <a:srgbClr val="424242"/>
              </a:buClr>
              <a:buSzPts val="1700"/>
              <a:buFont typeface="Nunito"/>
              <a:buChar char="○"/>
            </a:pPr>
            <a:r>
              <a:rPr lang="en" sz="1700">
                <a:solidFill>
                  <a:srgbClr val="424242"/>
                </a:solidFill>
                <a:latin typeface="Nunito"/>
                <a:ea typeface="Nunito"/>
                <a:cs typeface="Nunito"/>
                <a:sym typeface="Nunito"/>
              </a:rPr>
              <a:t>Ozone</a:t>
            </a:r>
            <a:endParaRPr sz="1700">
              <a:solidFill>
                <a:srgbClr val="424242"/>
              </a:solidFill>
              <a:latin typeface="Nunito"/>
              <a:ea typeface="Nunito"/>
              <a:cs typeface="Nunito"/>
              <a:sym typeface="Nunito"/>
            </a:endParaRPr>
          </a:p>
          <a:p>
            <a:pPr indent="-336550" lvl="1" marL="914400" rtl="0" algn="l">
              <a:lnSpc>
                <a:spcPct val="115000"/>
              </a:lnSpc>
              <a:spcBef>
                <a:spcPts val="0"/>
              </a:spcBef>
              <a:spcAft>
                <a:spcPts val="0"/>
              </a:spcAft>
              <a:buClr>
                <a:srgbClr val="424242"/>
              </a:buClr>
              <a:buSzPts val="1700"/>
              <a:buFont typeface="Nunito"/>
              <a:buChar char="○"/>
            </a:pPr>
            <a:r>
              <a:rPr lang="en" sz="1700">
                <a:solidFill>
                  <a:srgbClr val="424242"/>
                </a:solidFill>
                <a:latin typeface="Nunito"/>
                <a:ea typeface="Nunito"/>
                <a:cs typeface="Nunito"/>
                <a:sym typeface="Nunito"/>
              </a:rPr>
              <a:t>Nitrogen Dioxide</a:t>
            </a:r>
            <a:endParaRPr sz="1700">
              <a:solidFill>
                <a:srgbClr val="424242"/>
              </a:solidFill>
              <a:latin typeface="Nunito"/>
              <a:ea typeface="Nunito"/>
              <a:cs typeface="Nunito"/>
              <a:sym typeface="Nunito"/>
            </a:endParaRPr>
          </a:p>
          <a:p>
            <a:pPr indent="-336550" lvl="1" marL="914400" rtl="0" algn="l">
              <a:lnSpc>
                <a:spcPct val="115000"/>
              </a:lnSpc>
              <a:spcBef>
                <a:spcPts val="0"/>
              </a:spcBef>
              <a:spcAft>
                <a:spcPts val="0"/>
              </a:spcAft>
              <a:buClr>
                <a:srgbClr val="424242"/>
              </a:buClr>
              <a:buSzPts val="1700"/>
              <a:buFont typeface="Nunito"/>
              <a:buChar char="○"/>
            </a:pPr>
            <a:r>
              <a:rPr lang="en" sz="1700">
                <a:solidFill>
                  <a:srgbClr val="424242"/>
                </a:solidFill>
                <a:latin typeface="Nunito"/>
                <a:ea typeface="Nunito"/>
                <a:cs typeface="Nunito"/>
                <a:sym typeface="Nunito"/>
              </a:rPr>
              <a:t>Sulfur Dioxide </a:t>
            </a:r>
            <a:endParaRPr sz="1700">
              <a:solidFill>
                <a:schemeClr val="dk1"/>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lang="en" sz="1700">
                <a:solidFill>
                  <a:schemeClr val="dk1"/>
                </a:solidFill>
                <a:latin typeface="Lato"/>
                <a:ea typeface="Lato"/>
                <a:cs typeface="Lato"/>
                <a:sym typeface="Lato"/>
              </a:rPr>
              <a:t>The AQI identifies the level of certain Greenhouse Gasses (GHGs), such as the ones mentioned above.</a:t>
            </a:r>
            <a:endParaRPr sz="1700">
              <a:solidFill>
                <a:schemeClr val="dk1"/>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lang="en" sz="1700">
                <a:solidFill>
                  <a:schemeClr val="dk1"/>
                </a:solidFill>
                <a:latin typeface="Lato"/>
                <a:ea typeface="Lato"/>
                <a:cs typeface="Lato"/>
                <a:sym typeface="Lato"/>
              </a:rPr>
              <a:t>Construction, auto emissions, smoking, electronic devices, etc. all contribute to different defining parameters for the daily AQI.</a:t>
            </a:r>
            <a:endParaRPr sz="1700">
              <a:solidFill>
                <a:schemeClr val="dk1"/>
              </a:solidFill>
              <a:latin typeface="Lato"/>
              <a:ea typeface="Lato"/>
              <a:cs typeface="Lato"/>
              <a:sym typeface="Lato"/>
            </a:endParaRPr>
          </a:p>
          <a:p>
            <a:pPr indent="0" lvl="0" marL="0" rtl="0" algn="l">
              <a:lnSpc>
                <a:spcPct val="115000"/>
              </a:lnSpc>
              <a:spcBef>
                <a:spcPts val="1200"/>
              </a:spcBef>
              <a:spcAft>
                <a:spcPts val="1200"/>
              </a:spcAft>
              <a:buClr>
                <a:schemeClr val="dk1"/>
              </a:buClr>
              <a:buSzPts val="1100"/>
              <a:buFont typeface="Arial"/>
              <a:buNone/>
            </a:pPr>
            <a:r>
              <a:t/>
            </a:r>
            <a:endParaRPr sz="1700">
              <a:solidFill>
                <a:schemeClr val="dk1"/>
              </a:solidFill>
              <a:latin typeface="Lato"/>
              <a:ea typeface="Lato"/>
              <a:cs typeface="Lato"/>
              <a:sym typeface="La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f177d28eb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f177d28eb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Meena: This graph illustrates the mean AQI in each county in NJ over the span of five years. Viewers are able to see the average AQI, year by year, and whether they are increasing, decreasing, or staying the same. Conclusions on the cause of the change can be drawn with further evidence.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Besides Essex County’s lack of data for 2023, the average AQI ranges from 30-50, which fortunately for us, consistently falls in the green.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Arrows are pointing towards counties with increasing mean AQIs: Bergen, Camden, Mercer, Middlesex, Monmouth and Union.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f177d28ebb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f177d28ebb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Brendan: The graph presented illustrates the max AQI values by each year in each county in NJ. Y axis is cumulative. We can see dips in 2020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t>
            </a:r>
            <a:r>
              <a:rPr lang="en"/>
              <a:t>could say counties with the worst air quality are Bergen, Mercer, Camden, Ocean, and Middlesex.</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f1fca8a64d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f1fca8a64d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Arielmy: Focused on counties with high mean and mx AQI scores each year and wanted to see breakdown on these 6 counties over time to see if there were any trends in category counts per year/per county. Overall most days were good, 2nd largest were moderate, and concerning scores were much smaller.</a:t>
            </a:r>
            <a:endParaRPr/>
          </a:p>
          <a:p>
            <a:pPr indent="0" lvl="0" marL="0" rtl="0" algn="l">
              <a:spcBef>
                <a:spcPts val="0"/>
              </a:spcBef>
              <a:spcAft>
                <a:spcPts val="0"/>
              </a:spcAft>
              <a:buNone/>
            </a:pPr>
            <a:r>
              <a:t/>
            </a:r>
            <a:endParaRPr/>
          </a:p>
          <a:p>
            <a:pPr indent="-298450" lvl="2" marL="1371600" rtl="0" algn="l">
              <a:lnSpc>
                <a:spcPct val="115000"/>
              </a:lnSpc>
              <a:spcBef>
                <a:spcPts val="0"/>
              </a:spcBef>
              <a:spcAft>
                <a:spcPts val="0"/>
              </a:spcAft>
              <a:buClr>
                <a:schemeClr val="dk1"/>
              </a:buClr>
              <a:buSzPts val="1100"/>
              <a:buFont typeface="Calibri"/>
              <a:buChar char="■"/>
            </a:pPr>
            <a:r>
              <a:rPr lang="en">
                <a:solidFill>
                  <a:schemeClr val="dk1"/>
                </a:solidFill>
                <a:latin typeface="Calibri"/>
                <a:ea typeface="Calibri"/>
                <a:cs typeface="Calibri"/>
                <a:sym typeface="Calibri"/>
              </a:rPr>
              <a:t>Work and Visualization Done: Calculated count of each type of day (ex. Good, moderate, etc.) for each of 7 counties across a 5 year period. Visualization: line plots across 5 year period for 7 selected counties to track count of each AQI score category for each day that year.</a:t>
            </a:r>
            <a:endParaRPr>
              <a:solidFill>
                <a:schemeClr val="dk1"/>
              </a:solidFill>
              <a:latin typeface="Calibri"/>
              <a:ea typeface="Calibri"/>
              <a:cs typeface="Calibri"/>
              <a:sym typeface="Calibri"/>
            </a:endParaRPr>
          </a:p>
          <a:p>
            <a:pPr indent="-298450" lvl="2" marL="1371600" rtl="0" algn="l">
              <a:lnSpc>
                <a:spcPct val="115000"/>
              </a:lnSpc>
              <a:spcBef>
                <a:spcPts val="0"/>
              </a:spcBef>
              <a:spcAft>
                <a:spcPts val="0"/>
              </a:spcAft>
              <a:buClr>
                <a:schemeClr val="dk1"/>
              </a:buClr>
              <a:buSzPts val="1100"/>
              <a:buFont typeface="Calibri"/>
              <a:buChar char="■"/>
            </a:pPr>
            <a:r>
              <a:rPr lang="en">
                <a:solidFill>
                  <a:schemeClr val="dk1"/>
                </a:solidFill>
                <a:latin typeface="Calibri"/>
                <a:ea typeface="Calibri"/>
                <a:cs typeface="Calibri"/>
                <a:sym typeface="Calibri"/>
              </a:rPr>
              <a:t>Answer: Even the 7 selected concerning counties have by far more good and moderate days that the other more concerning category days. The trends for these 7 counties also seems similar to the overall trend for the state of NJ. Multiple of the 7 counties did not have high level concern (ex. Very unhealthy and hazardous) days. Most of the 7 counties (aside from Essex and Gloucester) had uptick in Good days from 2021 to 2022. It should be noted that some counties like Essex did not have data for 2023 and others did not have full 365 days for 2023.</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f1fca8a64d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f1fca8a64d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Brendan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f24ac2be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f24ac2be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Emily: These two sets of heat maps display the daily AQI in Hunterdon County vs. Mercer County, with the scale showing that the bluer the box, the lower the AQI. As shown in both graphs, most of the days illustrated in these graphs remain pretty low on the scale, with a cluster of dates in 2023 showing higher AQI’s (wildfires).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0.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aqs.epa.gov/aqsweb/airdata/download_files.html#AQI" TargetMode="External"/><Relationship Id="rId4" Type="http://schemas.openxmlformats.org/officeDocument/2006/relationships/hyperlink" Target="https://aqicn.org/api/" TargetMode="External"/><Relationship Id="rId9" Type="http://schemas.openxmlformats.org/officeDocument/2006/relationships/image" Target="../media/image21.gif"/><Relationship Id="rId5" Type="http://schemas.openxmlformats.org/officeDocument/2006/relationships/hyperlink" Target="https://aqicn.org/json-api/doc/" TargetMode="External"/><Relationship Id="rId6" Type="http://schemas.openxmlformats.org/officeDocument/2006/relationships/hyperlink" Target="https://ghgdata.epa.gov/ghgp/main.do#/facility/?q=Find%20a%20Facility%20or%20Location&amp;st=&amp;bs=&amp;et=&amp;fid=&amp;sf=11001100&amp;lowE=-20000&amp;highE=23000000&amp;g1=1&amp;g2=1&amp;g3=1&amp;g4=1&amp;g5=1&amp;g6=0&amp;g7=1&amp;g8=1&amp;g9=1&amp;g10=1&amp;g11=1&amp;g12=1&amp;s1=1&amp;s2=1&amp;s3=1&amp;s4=1&amp;s5=1&amp;s6=1&amp;s7=1&amp;s8=1&amp;s9=1&amp;s10=1&amp;s201=1&amp;s202=1&amp;s203=1&amp;s204=1&amp;s301=1&amp;s302=1&amp;s303=1&amp;s304=1&amp;s305=1&amp;s306=1&amp;s307=1&amp;s401=1&amp;s402=1&amp;s403=1&amp;s404=1&amp;s405=1&amp;s601=1&amp;s602=1&amp;s701=1&amp;s702=1&amp;s703=1&amp;s704=1&amp;s705=1&amp;s706=1&amp;s707=1&amp;s708=1&amp;s709=1&amp;s710=1&amp;s711=1&amp;s801=1&amp;s802=1&amp;s803=1&amp;s804=1&amp;s805=1&amp;s806=1&amp;s807=1&amp;s808=1&amp;s809=1&amp;s810=1&amp;s901=1&amp;s902=1&amp;s903=1&amp;s904=1&amp;s905=1&amp;s906=1&amp;s907=1&amp;s908=1&amp;s909=1&amp;s910=1&amp;s911=1&amp;si=&amp;ss=&amp;so=0&amp;ds=E&amp;yr=2022&amp;tr=current&amp;cyr=2022&amp;ol=0&amp;sl=0&amp;rs=ALL" TargetMode="External"/><Relationship Id="rId7" Type="http://schemas.openxmlformats.org/officeDocument/2006/relationships/hyperlink" Target="https://catalog.data.gov/dataset/supply-chain-greenhouse-gas-emission-factors-v1-2-by-naics-6" TargetMode="External"/><Relationship Id="rId8" Type="http://schemas.openxmlformats.org/officeDocument/2006/relationships/hyperlink" Target="https://www.researchgate.net/figure/Ranges-in-air-quality-index-AQI_fig1_353475502"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5.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24.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gif"/><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Identifying Pollution Hotspots in New Jersey</a:t>
            </a:r>
            <a:endParaRPr/>
          </a:p>
        </p:txBody>
      </p:sp>
      <p:sp>
        <p:nvSpPr>
          <p:cNvPr id="278" name="Google Shape;278;p13"/>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52"/>
              <a:buNone/>
            </a:pPr>
            <a:r>
              <a:rPr lang="en" sz="1207"/>
              <a:t>By The Data Questers: Meena Vellala, Emily Schneider, Arielmy Morel,  Brendan Doucette, and Ava Davis</a:t>
            </a:r>
            <a:endParaRPr sz="1207"/>
          </a:p>
        </p:txBody>
      </p:sp>
      <p:pic>
        <p:nvPicPr>
          <p:cNvPr id="279" name="Google Shape;279;p13" title="earth is in deathbed.gif (Provided by Tenor)"/>
          <p:cNvPicPr preferRelativeResize="0"/>
          <p:nvPr/>
        </p:nvPicPr>
        <p:blipFill>
          <a:blip r:embed="rId3">
            <a:alphaModFix/>
          </a:blip>
          <a:stretch>
            <a:fillRect/>
          </a:stretch>
        </p:blipFill>
        <p:spPr>
          <a:xfrm>
            <a:off x="5482600" y="2862913"/>
            <a:ext cx="3429000" cy="21621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356" name="Shape 356"/>
        <p:cNvGrpSpPr/>
        <p:nvPr/>
      </p:nvGrpSpPr>
      <p:grpSpPr>
        <a:xfrm>
          <a:off x="0" y="0"/>
          <a:ext cx="0" cy="0"/>
          <a:chOff x="0" y="0"/>
          <a:chExt cx="0" cy="0"/>
        </a:xfrm>
      </p:grpSpPr>
      <p:sp>
        <p:nvSpPr>
          <p:cNvPr id="357" name="Google Shape;357;p22"/>
          <p:cNvSpPr txBox="1"/>
          <p:nvPr>
            <p:ph type="title"/>
          </p:nvPr>
        </p:nvSpPr>
        <p:spPr>
          <a:xfrm>
            <a:off x="0" y="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Distribution of Pollutants</a:t>
            </a:r>
            <a:endParaRPr/>
          </a:p>
        </p:txBody>
      </p:sp>
      <p:sp>
        <p:nvSpPr>
          <p:cNvPr id="358" name="Google Shape;358;p22"/>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[emily’s stacked bar chart per pollutant]</a:t>
            </a:r>
            <a:endParaRPr/>
          </a:p>
        </p:txBody>
      </p:sp>
      <p:sp>
        <p:nvSpPr>
          <p:cNvPr id="359" name="Google Shape;359;p22"/>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60" name="Google Shape;360;p22"/>
          <p:cNvPicPr preferRelativeResize="0"/>
          <p:nvPr/>
        </p:nvPicPr>
        <p:blipFill>
          <a:blip r:embed="rId3">
            <a:alphaModFix/>
          </a:blip>
          <a:stretch>
            <a:fillRect/>
          </a:stretch>
        </p:blipFill>
        <p:spPr>
          <a:xfrm>
            <a:off x="0" y="560229"/>
            <a:ext cx="9143999" cy="453739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364" name="Shape 364"/>
        <p:cNvGrpSpPr/>
        <p:nvPr/>
      </p:nvGrpSpPr>
      <p:grpSpPr>
        <a:xfrm>
          <a:off x="0" y="0"/>
          <a:ext cx="0" cy="0"/>
          <a:chOff x="0" y="0"/>
          <a:chExt cx="0" cy="0"/>
        </a:xfrm>
      </p:grpSpPr>
      <p:sp>
        <p:nvSpPr>
          <p:cNvPr id="365" name="Google Shape;365;p2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ANOVA test of the Parameters on AQI</a:t>
            </a:r>
            <a:endParaRPr/>
          </a:p>
        </p:txBody>
      </p:sp>
      <p:pic>
        <p:nvPicPr>
          <p:cNvPr id="366" name="Google Shape;366;p23"/>
          <p:cNvPicPr preferRelativeResize="0"/>
          <p:nvPr/>
        </p:nvPicPr>
        <p:blipFill>
          <a:blip r:embed="rId3">
            <a:alphaModFix/>
          </a:blip>
          <a:stretch>
            <a:fillRect/>
          </a:stretch>
        </p:blipFill>
        <p:spPr>
          <a:xfrm>
            <a:off x="1357275" y="1314900"/>
            <a:ext cx="5365726" cy="32408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C5E8"/>
        </a:solidFill>
      </p:bgPr>
    </p:bg>
    <p:spTree>
      <p:nvGrpSpPr>
        <p:cNvPr id="370" name="Shape 370"/>
        <p:cNvGrpSpPr/>
        <p:nvPr/>
      </p:nvGrpSpPr>
      <p:grpSpPr>
        <a:xfrm>
          <a:off x="0" y="0"/>
          <a:ext cx="0" cy="0"/>
          <a:chOff x="0" y="0"/>
          <a:chExt cx="0" cy="0"/>
        </a:xfrm>
      </p:grpSpPr>
      <p:sp>
        <p:nvSpPr>
          <p:cNvPr id="371" name="Google Shape;371;p2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Parameters Impacting Minimum values</a:t>
            </a:r>
            <a:endParaRPr/>
          </a:p>
        </p:txBody>
      </p:sp>
      <p:pic>
        <p:nvPicPr>
          <p:cNvPr id="372" name="Google Shape;372;p24"/>
          <p:cNvPicPr preferRelativeResize="0"/>
          <p:nvPr/>
        </p:nvPicPr>
        <p:blipFill>
          <a:blip r:embed="rId3">
            <a:alphaModFix/>
          </a:blip>
          <a:stretch>
            <a:fillRect/>
          </a:stretch>
        </p:blipFill>
        <p:spPr>
          <a:xfrm>
            <a:off x="1303800" y="1163025"/>
            <a:ext cx="6583572" cy="38461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599"/>
        </a:solidFill>
      </p:bgPr>
    </p:bg>
    <p:spTree>
      <p:nvGrpSpPr>
        <p:cNvPr id="376" name="Shape 376"/>
        <p:cNvGrpSpPr/>
        <p:nvPr/>
      </p:nvGrpSpPr>
      <p:grpSpPr>
        <a:xfrm>
          <a:off x="0" y="0"/>
          <a:ext cx="0" cy="0"/>
          <a:chOff x="0" y="0"/>
          <a:chExt cx="0" cy="0"/>
        </a:xfrm>
      </p:grpSpPr>
      <p:sp>
        <p:nvSpPr>
          <p:cNvPr id="377" name="Google Shape;377;p25"/>
          <p:cNvSpPr txBox="1"/>
          <p:nvPr>
            <p:ph type="title"/>
          </p:nvPr>
        </p:nvSpPr>
        <p:spPr>
          <a:xfrm>
            <a:off x="1183225" y="384250"/>
            <a:ext cx="75366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720"/>
              <a:t>Identifying Parameters Contributing to Unhealthy Air Quality Days in New Jersey</a:t>
            </a:r>
            <a:endParaRPr sz="1720"/>
          </a:p>
        </p:txBody>
      </p:sp>
      <p:sp>
        <p:nvSpPr>
          <p:cNvPr id="378" name="Google Shape;378;p25"/>
          <p:cNvSpPr txBox="1"/>
          <p:nvPr>
            <p:ph idx="1" type="body"/>
          </p:nvPr>
        </p:nvSpPr>
        <p:spPr>
          <a:xfrm>
            <a:off x="741250" y="1846538"/>
            <a:ext cx="34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PM2.5 is primary pollutant…</a:t>
            </a:r>
            <a:endParaRPr/>
          </a:p>
        </p:txBody>
      </p:sp>
      <p:sp>
        <p:nvSpPr>
          <p:cNvPr id="379" name="Google Shape;379;p2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80" name="Google Shape;380;p25"/>
          <p:cNvPicPr preferRelativeResize="0"/>
          <p:nvPr/>
        </p:nvPicPr>
        <p:blipFill rotWithShape="1">
          <a:blip r:embed="rId3">
            <a:alphaModFix/>
          </a:blip>
          <a:srcRect b="0" l="0" r="0" t="0"/>
          <a:stretch/>
        </p:blipFill>
        <p:spPr>
          <a:xfrm>
            <a:off x="3899175" y="1229650"/>
            <a:ext cx="4530450" cy="3775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84" name="Shape 384"/>
        <p:cNvGrpSpPr/>
        <p:nvPr/>
      </p:nvGrpSpPr>
      <p:grpSpPr>
        <a:xfrm>
          <a:off x="0" y="0"/>
          <a:ext cx="0" cy="0"/>
          <a:chOff x="0" y="0"/>
          <a:chExt cx="0" cy="0"/>
        </a:xfrm>
      </p:grpSpPr>
      <p:sp>
        <p:nvSpPr>
          <p:cNvPr id="385" name="Google Shape;385;p2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Potential Contributing Factors</a:t>
            </a:r>
            <a:endParaRPr/>
          </a:p>
        </p:txBody>
      </p:sp>
      <p:sp>
        <p:nvSpPr>
          <p:cNvPr id="386" name="Google Shape;386;p26"/>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[add ava’s GHGs factories graphs]</a:t>
            </a:r>
            <a:endParaRPr/>
          </a:p>
        </p:txBody>
      </p:sp>
      <p:sp>
        <p:nvSpPr>
          <p:cNvPr id="387" name="Google Shape;387;p26"/>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88" name="Google Shape;388;p26"/>
          <p:cNvPicPr preferRelativeResize="0"/>
          <p:nvPr/>
        </p:nvPicPr>
        <p:blipFill>
          <a:blip r:embed="rId3">
            <a:alphaModFix/>
          </a:blip>
          <a:stretch>
            <a:fillRect/>
          </a:stretch>
        </p:blipFill>
        <p:spPr>
          <a:xfrm>
            <a:off x="286050" y="1189350"/>
            <a:ext cx="3917600" cy="3627401"/>
          </a:xfrm>
          <a:prstGeom prst="rect">
            <a:avLst/>
          </a:prstGeom>
          <a:noFill/>
          <a:ln>
            <a:noFill/>
          </a:ln>
        </p:spPr>
      </p:pic>
      <p:pic>
        <p:nvPicPr>
          <p:cNvPr id="389" name="Google Shape;389;p26"/>
          <p:cNvPicPr preferRelativeResize="0"/>
          <p:nvPr/>
        </p:nvPicPr>
        <p:blipFill>
          <a:blip r:embed="rId4">
            <a:alphaModFix/>
          </a:blip>
          <a:stretch>
            <a:fillRect/>
          </a:stretch>
        </p:blipFill>
        <p:spPr>
          <a:xfrm>
            <a:off x="4244836" y="1322725"/>
            <a:ext cx="4748125" cy="33606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393" name="Shape 393"/>
        <p:cNvGrpSpPr/>
        <p:nvPr/>
      </p:nvGrpSpPr>
      <p:grpSpPr>
        <a:xfrm>
          <a:off x="0" y="0"/>
          <a:ext cx="0" cy="0"/>
          <a:chOff x="0" y="0"/>
          <a:chExt cx="0" cy="0"/>
        </a:xfrm>
      </p:grpSpPr>
      <p:sp>
        <p:nvSpPr>
          <p:cNvPr id="394" name="Google Shape;394;p2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Final Observations</a:t>
            </a:r>
            <a:endParaRPr/>
          </a:p>
        </p:txBody>
      </p:sp>
      <p:sp>
        <p:nvSpPr>
          <p:cNvPr id="395" name="Google Shape;395;p27"/>
          <p:cNvSpPr txBox="1"/>
          <p:nvPr>
            <p:ph idx="1" type="body"/>
          </p:nvPr>
        </p:nvSpPr>
        <p:spPr>
          <a:xfrm>
            <a:off x="1303800" y="1300950"/>
            <a:ext cx="7030500" cy="32313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Amongst 16 NJ counties in dataset, 7 counties had mean and max AQIs above the others.</a:t>
            </a:r>
            <a:endParaRPr/>
          </a:p>
          <a:p>
            <a:pPr indent="-311150" lvl="0" marL="457200" rtl="0" algn="l">
              <a:spcBef>
                <a:spcPts val="0"/>
              </a:spcBef>
              <a:spcAft>
                <a:spcPts val="0"/>
              </a:spcAft>
              <a:buSzPts val="1300"/>
              <a:buChar char="●"/>
            </a:pPr>
            <a:r>
              <a:rPr lang="en"/>
              <a:t>Overall Good and Moderate and relatively less unhealthy days.</a:t>
            </a:r>
            <a:endParaRPr/>
          </a:p>
          <a:p>
            <a:pPr indent="-311150" lvl="0" marL="457200" rtl="0" algn="l">
              <a:spcBef>
                <a:spcPts val="0"/>
              </a:spcBef>
              <a:spcAft>
                <a:spcPts val="0"/>
              </a:spcAft>
              <a:buSzPts val="1300"/>
              <a:buChar char="●"/>
            </a:pPr>
            <a:r>
              <a:rPr lang="en"/>
              <a:t>There seems to be relationship between </a:t>
            </a:r>
            <a:r>
              <a:rPr lang="en"/>
              <a:t>Defining</a:t>
            </a:r>
            <a:r>
              <a:rPr lang="en"/>
              <a:t> Parameters and AQI scores</a:t>
            </a:r>
            <a:endParaRPr/>
          </a:p>
          <a:p>
            <a:pPr indent="-311150" lvl="0" marL="457200" rtl="0" algn="l">
              <a:spcBef>
                <a:spcPts val="0"/>
              </a:spcBef>
              <a:spcAft>
                <a:spcPts val="0"/>
              </a:spcAft>
              <a:buSzPts val="1300"/>
              <a:buChar char="●"/>
            </a:pPr>
            <a:r>
              <a:rPr lang="en"/>
              <a:t>Ozone and PM2.5 highly contributed to defining parameter count; PM2.5 seemingly more relevant over time than Ozone as PM2.5 contributed more to unhealthy category.</a:t>
            </a:r>
            <a:endParaRPr/>
          </a:p>
          <a:p>
            <a:pPr indent="-311150" lvl="0" marL="457200" rtl="0" algn="l">
              <a:spcBef>
                <a:spcPts val="0"/>
              </a:spcBef>
              <a:spcAft>
                <a:spcPts val="0"/>
              </a:spcAft>
              <a:buSzPts val="1300"/>
              <a:buChar char="●"/>
            </a:pPr>
            <a:r>
              <a:rPr lang="en"/>
              <a:t>Most of the unhealthy days were during summertime; potential to dig deeper (ex. Temp, human activities, fires, etc.)</a:t>
            </a:r>
            <a:endParaRPr/>
          </a:p>
          <a:p>
            <a:pPr indent="-311150" lvl="0" marL="457200" rtl="0" algn="l">
              <a:spcBef>
                <a:spcPts val="0"/>
              </a:spcBef>
              <a:spcAft>
                <a:spcPts val="0"/>
              </a:spcAft>
              <a:buSzPts val="1300"/>
              <a:buChar char="●"/>
            </a:pPr>
            <a:r>
              <a:rPr lang="en"/>
              <a:t>Some counties with top GHG emissions did not appear in top AQI score list, likely due to type of emission </a:t>
            </a:r>
            <a:endParaRPr/>
          </a:p>
          <a:p>
            <a:pPr indent="0" lvl="0" marL="457200" rtl="0" algn="l">
              <a:spcBef>
                <a:spcPts val="1200"/>
              </a:spcBef>
              <a:spcAft>
                <a:spcPts val="0"/>
              </a:spcAft>
              <a:buNone/>
            </a:pPr>
            <a:r>
              <a:rPr b="1" lang="en"/>
              <a:t>Though not cause for major concern now, still keep an eye on air quality!</a:t>
            </a:r>
            <a:endParaRPr b="1"/>
          </a:p>
          <a:p>
            <a:pPr indent="0" lvl="0" marL="0" rtl="0" algn="ctr">
              <a:spcBef>
                <a:spcPts val="1200"/>
              </a:spcBef>
              <a:spcAft>
                <a:spcPts val="0"/>
              </a:spcAft>
              <a:buNone/>
            </a:pPr>
            <a:r>
              <a:rPr b="1" lang="en"/>
              <a:t>Climate change is still a thing!</a:t>
            </a:r>
            <a:endParaRPr b="1"/>
          </a:p>
        </p:txBody>
      </p:sp>
      <p:pic>
        <p:nvPicPr>
          <p:cNvPr id="396" name="Google Shape;396;p27" title="a woman is saying `` this is the bad place ! '' (Provided by Tenor)"/>
          <p:cNvPicPr preferRelativeResize="0"/>
          <p:nvPr/>
        </p:nvPicPr>
        <p:blipFill>
          <a:blip r:embed="rId3">
            <a:alphaModFix/>
          </a:blip>
          <a:stretch>
            <a:fillRect/>
          </a:stretch>
        </p:blipFill>
        <p:spPr>
          <a:xfrm>
            <a:off x="6466825" y="0"/>
            <a:ext cx="2743199" cy="1371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400" name="Shape 400"/>
        <p:cNvGrpSpPr/>
        <p:nvPr/>
      </p:nvGrpSpPr>
      <p:grpSpPr>
        <a:xfrm>
          <a:off x="0" y="0"/>
          <a:ext cx="0" cy="0"/>
          <a:chOff x="0" y="0"/>
          <a:chExt cx="0" cy="0"/>
        </a:xfrm>
      </p:grpSpPr>
      <p:sp>
        <p:nvSpPr>
          <p:cNvPr id="401" name="Google Shape;401;p2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Potential Impacts/Advancements</a:t>
            </a:r>
            <a:endParaRPr/>
          </a:p>
        </p:txBody>
      </p:sp>
      <p:pic>
        <p:nvPicPr>
          <p:cNvPr id="402" name="Google Shape;402;p28"/>
          <p:cNvPicPr preferRelativeResize="0"/>
          <p:nvPr/>
        </p:nvPicPr>
        <p:blipFill rotWithShape="1">
          <a:blip r:embed="rId3">
            <a:alphaModFix/>
          </a:blip>
          <a:srcRect b="0" l="3415" r="7860" t="0"/>
          <a:stretch/>
        </p:blipFill>
        <p:spPr>
          <a:xfrm>
            <a:off x="3676125" y="1308275"/>
            <a:ext cx="5164000" cy="3153438"/>
          </a:xfrm>
          <a:prstGeom prst="rect">
            <a:avLst/>
          </a:prstGeom>
          <a:noFill/>
          <a:ln>
            <a:noFill/>
          </a:ln>
        </p:spPr>
      </p:pic>
      <p:pic>
        <p:nvPicPr>
          <p:cNvPr id="403" name="Google Shape;403;p28"/>
          <p:cNvPicPr preferRelativeResize="0"/>
          <p:nvPr/>
        </p:nvPicPr>
        <p:blipFill>
          <a:blip r:embed="rId4">
            <a:alphaModFix/>
          </a:blip>
          <a:stretch>
            <a:fillRect/>
          </a:stretch>
        </p:blipFill>
        <p:spPr>
          <a:xfrm>
            <a:off x="110525" y="1439800"/>
            <a:ext cx="3411499" cy="23522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2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Sources</a:t>
            </a:r>
            <a:endParaRPr/>
          </a:p>
        </p:txBody>
      </p:sp>
      <p:sp>
        <p:nvSpPr>
          <p:cNvPr id="409" name="Google Shape;409;p29"/>
          <p:cNvSpPr txBox="1"/>
          <p:nvPr>
            <p:ph idx="1" type="body"/>
          </p:nvPr>
        </p:nvSpPr>
        <p:spPr>
          <a:xfrm>
            <a:off x="560725" y="1300950"/>
            <a:ext cx="7030500" cy="25416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sz="1200"/>
              <a:t>Data Sources: </a:t>
            </a:r>
            <a:r>
              <a:rPr lang="en" sz="1200" u="sng">
                <a:solidFill>
                  <a:schemeClr val="hlink"/>
                </a:solidFill>
                <a:hlinkClick r:id="rId3"/>
              </a:rPr>
              <a:t>https://aqs.epa.gov/aqsweb/airdata/download_files.html#AQI</a:t>
            </a:r>
            <a:endParaRPr sz="1200"/>
          </a:p>
          <a:p>
            <a:pPr indent="-304800" lvl="0" marL="457200" rtl="0" algn="l">
              <a:spcBef>
                <a:spcPts val="0"/>
              </a:spcBef>
              <a:spcAft>
                <a:spcPts val="0"/>
              </a:spcAft>
              <a:buSzPts val="1200"/>
              <a:buChar char="●"/>
            </a:pPr>
            <a:r>
              <a:rPr lang="en" sz="1200"/>
              <a:t>API : </a:t>
            </a:r>
            <a:r>
              <a:rPr lang="en" sz="1200" u="sng">
                <a:solidFill>
                  <a:srgbClr val="1155CC"/>
                </a:solidFill>
                <a:hlinkClick r:id="rId4">
                  <a:extLst>
                    <a:ext uri="{A12FA001-AC4F-418D-AE19-62706E023703}">
                      <ahyp:hlinkClr val="tx"/>
                    </a:ext>
                  </a:extLst>
                </a:hlinkClick>
              </a:rPr>
              <a:t>https://aqicn.org/api/</a:t>
            </a:r>
            <a:endParaRPr sz="1200"/>
          </a:p>
          <a:p>
            <a:pPr indent="-304800" lvl="0" marL="457200" rtl="0" algn="l">
              <a:spcBef>
                <a:spcPts val="0"/>
              </a:spcBef>
              <a:spcAft>
                <a:spcPts val="0"/>
              </a:spcAft>
              <a:buSzPts val="1200"/>
              <a:buChar char="●"/>
            </a:pPr>
            <a:r>
              <a:rPr lang="en" sz="1200"/>
              <a:t>New Library: Calplot, Plotly</a:t>
            </a:r>
            <a:endParaRPr sz="1200"/>
          </a:p>
          <a:p>
            <a:pPr indent="-304800" lvl="0" marL="457200" rtl="0" algn="l">
              <a:spcBef>
                <a:spcPts val="0"/>
              </a:spcBef>
              <a:spcAft>
                <a:spcPts val="0"/>
              </a:spcAft>
              <a:buSzPts val="1200"/>
              <a:buChar char="●"/>
            </a:pPr>
            <a:r>
              <a:rPr lang="en" sz="1200" u="sng">
                <a:solidFill>
                  <a:schemeClr val="hlink"/>
                </a:solidFill>
                <a:hlinkClick r:id="rId5"/>
              </a:rPr>
              <a:t>https://aqicn.org/json-api/doc/</a:t>
            </a:r>
            <a:endParaRPr sz="1200"/>
          </a:p>
          <a:p>
            <a:pPr indent="-304800" lvl="0" marL="457200" rtl="0" algn="l">
              <a:spcBef>
                <a:spcPts val="0"/>
              </a:spcBef>
              <a:spcAft>
                <a:spcPts val="0"/>
              </a:spcAft>
              <a:buSzPts val="1200"/>
              <a:buChar char="●"/>
            </a:pPr>
            <a:r>
              <a:rPr lang="en" sz="1200" u="sng">
                <a:solidFill>
                  <a:srgbClr val="1155CC"/>
                </a:solidFill>
                <a:hlinkClick r:id="rId6">
                  <a:extLst>
                    <a:ext uri="{A12FA001-AC4F-418D-AE19-62706E023703}">
                      <ahyp:hlinkClr val="tx"/>
                    </a:ext>
                  </a:extLst>
                </a:hlinkClick>
              </a:rPr>
              <a:t>Greenhouse Gas Emissions from Large Facilities (up to 2022)</a:t>
            </a:r>
            <a:endParaRPr sz="1200"/>
          </a:p>
          <a:p>
            <a:pPr indent="-304800" lvl="0" marL="457200" rtl="0" algn="l">
              <a:spcBef>
                <a:spcPts val="0"/>
              </a:spcBef>
              <a:spcAft>
                <a:spcPts val="0"/>
              </a:spcAft>
              <a:buSzPts val="1200"/>
              <a:buChar char="●"/>
            </a:pPr>
            <a:r>
              <a:rPr lang="en" sz="1200" u="sng">
                <a:solidFill>
                  <a:schemeClr val="hlink"/>
                </a:solidFill>
                <a:hlinkClick r:id="rId7"/>
              </a:rPr>
              <a:t>Supply Chain Greenhouse Gas Emission Factors v1.2 by NAICS-6 - Catalog (data.gov)</a:t>
            </a:r>
            <a:endParaRPr sz="1200"/>
          </a:p>
          <a:p>
            <a:pPr indent="-304800" lvl="0" marL="457200" rtl="0" algn="l">
              <a:spcBef>
                <a:spcPts val="0"/>
              </a:spcBef>
              <a:spcAft>
                <a:spcPts val="0"/>
              </a:spcAft>
              <a:buSzPts val="1200"/>
              <a:buChar char="●"/>
            </a:pPr>
            <a:r>
              <a:rPr lang="en" sz="1200"/>
              <a:t>AQI value chart: </a:t>
            </a:r>
            <a:r>
              <a:rPr lang="en" sz="1200" u="sng">
                <a:solidFill>
                  <a:schemeClr val="hlink"/>
                </a:solidFill>
                <a:hlinkClick r:id="rId8"/>
              </a:rPr>
              <a:t>https://www.researchgate.net/figure/Ranges-in-air-quality-index-AQI_fig1_353475502</a:t>
            </a:r>
            <a:endParaRPr sz="1200"/>
          </a:p>
          <a:p>
            <a:pPr indent="0" lvl="0" marL="457200" rtl="0" algn="l">
              <a:spcBef>
                <a:spcPts val="0"/>
              </a:spcBef>
              <a:spcAft>
                <a:spcPts val="0"/>
              </a:spcAft>
              <a:buNone/>
            </a:pPr>
            <a:r>
              <a:t/>
            </a:r>
            <a:endParaRPr sz="1200"/>
          </a:p>
        </p:txBody>
      </p:sp>
      <p:pic>
        <p:nvPicPr>
          <p:cNvPr id="410" name="Google Shape;410;p29" title="a person dancing in front of a sign that says paris 202 (Provided by Tenor)"/>
          <p:cNvPicPr preferRelativeResize="0"/>
          <p:nvPr/>
        </p:nvPicPr>
        <p:blipFill>
          <a:blip r:embed="rId9">
            <a:alphaModFix/>
          </a:blip>
          <a:stretch>
            <a:fillRect/>
          </a:stretch>
        </p:blipFill>
        <p:spPr>
          <a:xfrm>
            <a:off x="7116725" y="2488425"/>
            <a:ext cx="1978000" cy="2655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4"/>
          <p:cNvSpPr txBox="1"/>
          <p:nvPr>
            <p:ph type="title"/>
          </p:nvPr>
        </p:nvSpPr>
        <p:spPr>
          <a:xfrm>
            <a:off x="5954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Why Are We Looking at Air Quality?</a:t>
            </a:r>
            <a:endParaRPr/>
          </a:p>
        </p:txBody>
      </p:sp>
      <p:pic>
        <p:nvPicPr>
          <p:cNvPr id="285" name="Google Shape;285;p14" title="a white cat is sitting on a box with the words `` why '' written on it . (Provided by Tenor)"/>
          <p:cNvPicPr preferRelativeResize="0"/>
          <p:nvPr/>
        </p:nvPicPr>
        <p:blipFill>
          <a:blip r:embed="rId3">
            <a:alphaModFix/>
          </a:blip>
          <a:stretch>
            <a:fillRect/>
          </a:stretch>
        </p:blipFill>
        <p:spPr>
          <a:xfrm>
            <a:off x="6266825" y="2266325"/>
            <a:ext cx="2877175" cy="2877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289" name="Shape 289"/>
        <p:cNvGrpSpPr/>
        <p:nvPr/>
      </p:nvGrpSpPr>
      <p:grpSpPr>
        <a:xfrm>
          <a:off x="0" y="0"/>
          <a:ext cx="0" cy="0"/>
          <a:chOff x="0" y="0"/>
          <a:chExt cx="0" cy="0"/>
        </a:xfrm>
      </p:grpSpPr>
      <p:sp>
        <p:nvSpPr>
          <p:cNvPr id="290" name="Google Shape;290;p15"/>
          <p:cNvSpPr txBox="1"/>
          <p:nvPr>
            <p:ph type="title"/>
          </p:nvPr>
        </p:nvSpPr>
        <p:spPr>
          <a:xfrm>
            <a:off x="1067550" y="1664800"/>
            <a:ext cx="7008900" cy="2251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990"/>
              <a:buNone/>
            </a:pPr>
            <a:r>
              <a:rPr lang="en" sz="2290">
                <a:latin typeface="Nunito"/>
                <a:ea typeface="Nunito"/>
                <a:cs typeface="Nunito"/>
                <a:sym typeface="Nunito"/>
              </a:rPr>
              <a:t>What counties in NJ show higher levels of air pollution? Why do these areas have the high rates of pollution that they do?</a:t>
            </a:r>
            <a:endParaRPr i="1" sz="2290">
              <a:latin typeface="Nunito"/>
              <a:ea typeface="Nunito"/>
              <a:cs typeface="Nunito"/>
              <a:sym typeface="Nunito"/>
            </a:endParaRPr>
          </a:p>
          <a:p>
            <a:pPr indent="0" lvl="0" marL="0" rtl="0" algn="l">
              <a:spcBef>
                <a:spcPts val="0"/>
              </a:spcBef>
              <a:spcAft>
                <a:spcPts val="0"/>
              </a:spcAft>
              <a:buSzPts val="990"/>
              <a:buNone/>
            </a:pPr>
            <a:r>
              <a:t/>
            </a:r>
            <a:endParaRPr sz="2520"/>
          </a:p>
        </p:txBody>
      </p:sp>
      <p:sp>
        <p:nvSpPr>
          <p:cNvPr id="291" name="Google Shape;291;p15"/>
          <p:cNvSpPr txBox="1"/>
          <p:nvPr/>
        </p:nvSpPr>
        <p:spPr>
          <a:xfrm>
            <a:off x="2784100" y="1174350"/>
            <a:ext cx="6386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dk2"/>
              </a:solidFill>
              <a:latin typeface="Nunito"/>
              <a:ea typeface="Nunito"/>
              <a:cs typeface="Nunito"/>
              <a:sym typeface="Nunito"/>
            </a:endParaRPr>
          </a:p>
        </p:txBody>
      </p:sp>
      <p:pic>
        <p:nvPicPr>
          <p:cNvPr id="292" name="Google Shape;292;p15" title="a sign that says we need clean air on a blue background (Provided by Tenor)"/>
          <p:cNvPicPr preferRelativeResize="0"/>
          <p:nvPr/>
        </p:nvPicPr>
        <p:blipFill>
          <a:blip r:embed="rId3">
            <a:alphaModFix/>
          </a:blip>
          <a:stretch>
            <a:fillRect/>
          </a:stretch>
        </p:blipFill>
        <p:spPr>
          <a:xfrm>
            <a:off x="6702950" y="2781625"/>
            <a:ext cx="2361875" cy="2361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296" name="Shape 296"/>
        <p:cNvGrpSpPr/>
        <p:nvPr/>
      </p:nvGrpSpPr>
      <p:grpSpPr>
        <a:xfrm>
          <a:off x="0" y="0"/>
          <a:ext cx="0" cy="0"/>
          <a:chOff x="0" y="0"/>
          <a:chExt cx="0" cy="0"/>
        </a:xfrm>
      </p:grpSpPr>
      <p:sp>
        <p:nvSpPr>
          <p:cNvPr id="297" name="Google Shape;297;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622">
                <a:latin typeface="Nunito"/>
                <a:ea typeface="Nunito"/>
                <a:cs typeface="Nunito"/>
                <a:sym typeface="Nunito"/>
              </a:rPr>
              <a:t>What Data Did We Utilize?</a:t>
            </a:r>
            <a:endParaRPr sz="2622">
              <a:latin typeface="Nunito"/>
              <a:ea typeface="Nunito"/>
              <a:cs typeface="Nunito"/>
              <a:sym typeface="Nunito"/>
            </a:endParaRPr>
          </a:p>
        </p:txBody>
      </p:sp>
      <p:sp>
        <p:nvSpPr>
          <p:cNvPr id="298" name="Google Shape;298;p16"/>
          <p:cNvSpPr txBox="1"/>
          <p:nvPr>
            <p:ph idx="4294967295" type="body"/>
          </p:nvPr>
        </p:nvSpPr>
        <p:spPr>
          <a:xfrm>
            <a:off x="4933196" y="878200"/>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299" name="Google Shape;299;p16"/>
          <p:cNvPicPr preferRelativeResize="0"/>
          <p:nvPr/>
        </p:nvPicPr>
        <p:blipFill>
          <a:blip r:embed="rId3">
            <a:alphaModFix/>
          </a:blip>
          <a:stretch>
            <a:fillRect/>
          </a:stretch>
        </p:blipFill>
        <p:spPr>
          <a:xfrm>
            <a:off x="2124000" y="1273275"/>
            <a:ext cx="4341450" cy="3691150"/>
          </a:xfrm>
          <a:prstGeom prst="rect">
            <a:avLst/>
          </a:prstGeom>
          <a:noFill/>
          <a:ln>
            <a:noFill/>
          </a:ln>
        </p:spPr>
      </p:pic>
      <p:pic>
        <p:nvPicPr>
          <p:cNvPr id="300" name="Google Shape;300;p16" title="a computer monitor displays the message data does n't lie (Provided by Tenor)"/>
          <p:cNvPicPr preferRelativeResize="0"/>
          <p:nvPr/>
        </p:nvPicPr>
        <p:blipFill>
          <a:blip r:embed="rId4">
            <a:alphaModFix/>
          </a:blip>
          <a:stretch>
            <a:fillRect/>
          </a:stretch>
        </p:blipFill>
        <p:spPr>
          <a:xfrm>
            <a:off x="7507850" y="3507350"/>
            <a:ext cx="1636150" cy="1636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A6BD"/>
        </a:solidFill>
      </p:bgPr>
    </p:bg>
    <p:spTree>
      <p:nvGrpSpPr>
        <p:cNvPr id="304" name="Shape 304"/>
        <p:cNvGrpSpPr/>
        <p:nvPr/>
      </p:nvGrpSpPr>
      <p:grpSpPr>
        <a:xfrm>
          <a:off x="0" y="0"/>
          <a:ext cx="0" cy="0"/>
          <a:chOff x="0" y="0"/>
          <a:chExt cx="0" cy="0"/>
        </a:xfrm>
      </p:grpSpPr>
      <p:sp>
        <p:nvSpPr>
          <p:cNvPr id="305" name="Google Shape;305;p17"/>
          <p:cNvSpPr txBox="1"/>
          <p:nvPr>
            <p:ph type="title"/>
          </p:nvPr>
        </p:nvSpPr>
        <p:spPr>
          <a:xfrm>
            <a:off x="89875" y="1103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900">
                <a:latin typeface="Nunito"/>
                <a:ea typeface="Nunito"/>
                <a:cs typeface="Nunito"/>
                <a:sym typeface="Nunito"/>
              </a:rPr>
              <a:t>NJ Air Quality: A general overview</a:t>
            </a:r>
            <a:endParaRPr sz="2900">
              <a:latin typeface="Nunito"/>
              <a:ea typeface="Nunito"/>
              <a:cs typeface="Nunito"/>
              <a:sym typeface="Nunito"/>
            </a:endParaRPr>
          </a:p>
        </p:txBody>
      </p:sp>
      <p:pic>
        <p:nvPicPr>
          <p:cNvPr id="306" name="Google Shape;306;p17"/>
          <p:cNvPicPr preferRelativeResize="0"/>
          <p:nvPr/>
        </p:nvPicPr>
        <p:blipFill>
          <a:blip r:embed="rId3">
            <a:alphaModFix/>
          </a:blip>
          <a:stretch>
            <a:fillRect/>
          </a:stretch>
        </p:blipFill>
        <p:spPr>
          <a:xfrm>
            <a:off x="1678150" y="627425"/>
            <a:ext cx="6209607" cy="4516076"/>
          </a:xfrm>
          <a:prstGeom prst="rect">
            <a:avLst/>
          </a:prstGeom>
          <a:noFill/>
          <a:ln>
            <a:noFill/>
          </a:ln>
        </p:spPr>
      </p:pic>
      <p:sp>
        <p:nvSpPr>
          <p:cNvPr id="307" name="Google Shape;307;p17"/>
          <p:cNvSpPr/>
          <p:nvPr/>
        </p:nvSpPr>
        <p:spPr>
          <a:xfrm rot="10546367">
            <a:off x="4755366" y="4919493"/>
            <a:ext cx="207565" cy="405489"/>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a:t>
            </a:r>
            <a:endParaRPr>
              <a:latin typeface="Nunito"/>
              <a:ea typeface="Nunito"/>
              <a:cs typeface="Nunito"/>
              <a:sym typeface="Nunito"/>
            </a:endParaRPr>
          </a:p>
        </p:txBody>
      </p:sp>
      <p:sp>
        <p:nvSpPr>
          <p:cNvPr id="308" name="Google Shape;308;p17"/>
          <p:cNvSpPr/>
          <p:nvPr/>
        </p:nvSpPr>
        <p:spPr>
          <a:xfrm rot="-10135046">
            <a:off x="2875533" y="4883480"/>
            <a:ext cx="207571" cy="309651"/>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309" name="Google Shape;309;p17"/>
          <p:cNvSpPr/>
          <p:nvPr/>
        </p:nvSpPr>
        <p:spPr>
          <a:xfrm rot="10655578">
            <a:off x="6473506" y="4871912"/>
            <a:ext cx="271439" cy="411368"/>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a:t>
            </a:r>
            <a:endParaRPr>
              <a:latin typeface="Nunito"/>
              <a:ea typeface="Nunito"/>
              <a:cs typeface="Nunito"/>
              <a:sym typeface="Nunito"/>
            </a:endParaRPr>
          </a:p>
        </p:txBody>
      </p:sp>
      <p:sp>
        <p:nvSpPr>
          <p:cNvPr id="310" name="Google Shape;310;p17"/>
          <p:cNvSpPr/>
          <p:nvPr/>
        </p:nvSpPr>
        <p:spPr>
          <a:xfrm>
            <a:off x="2581650" y="4950325"/>
            <a:ext cx="187800" cy="3438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311" name="Google Shape;311;p17"/>
          <p:cNvSpPr/>
          <p:nvPr/>
        </p:nvSpPr>
        <p:spPr>
          <a:xfrm rot="-10135046">
            <a:off x="5005258" y="4883480"/>
            <a:ext cx="207571" cy="309651"/>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312" name="Google Shape;312;p17"/>
          <p:cNvSpPr/>
          <p:nvPr/>
        </p:nvSpPr>
        <p:spPr>
          <a:xfrm rot="-10135046">
            <a:off x="5277308" y="4883480"/>
            <a:ext cx="207571" cy="309651"/>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316" name="Shape 316"/>
        <p:cNvGrpSpPr/>
        <p:nvPr/>
      </p:nvGrpSpPr>
      <p:grpSpPr>
        <a:xfrm>
          <a:off x="0" y="0"/>
          <a:ext cx="0" cy="0"/>
          <a:chOff x="0" y="0"/>
          <a:chExt cx="0" cy="0"/>
        </a:xfrm>
      </p:grpSpPr>
      <p:sp>
        <p:nvSpPr>
          <p:cNvPr id="317" name="Google Shape;317;p18"/>
          <p:cNvSpPr txBox="1"/>
          <p:nvPr>
            <p:ph type="title"/>
          </p:nvPr>
        </p:nvSpPr>
        <p:spPr>
          <a:xfrm>
            <a:off x="208625" y="10400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60">
                <a:latin typeface="Nunito"/>
                <a:ea typeface="Nunito"/>
                <a:cs typeface="Nunito"/>
                <a:sym typeface="Nunito"/>
              </a:rPr>
              <a:t>Counties with the worst air quality (maybe don’t move here)</a:t>
            </a:r>
            <a:endParaRPr sz="1860">
              <a:latin typeface="Nunito"/>
              <a:ea typeface="Nunito"/>
              <a:cs typeface="Nunito"/>
              <a:sym typeface="Nunito"/>
            </a:endParaRPr>
          </a:p>
        </p:txBody>
      </p:sp>
      <p:pic>
        <p:nvPicPr>
          <p:cNvPr id="318" name="Google Shape;318;p18" title="a cartoon dog is sitting at a table with a cup of coffee in front of a fire with the words this is fine . (Provided by Tenor)"/>
          <p:cNvPicPr preferRelativeResize="0"/>
          <p:nvPr/>
        </p:nvPicPr>
        <p:blipFill rotWithShape="1">
          <a:blip r:embed="rId3">
            <a:alphaModFix/>
          </a:blip>
          <a:srcRect b="-7503" l="18413" r="0" t="0"/>
          <a:stretch/>
        </p:blipFill>
        <p:spPr>
          <a:xfrm>
            <a:off x="160200" y="1511288"/>
            <a:ext cx="3602350" cy="2668925"/>
          </a:xfrm>
          <a:prstGeom prst="rect">
            <a:avLst/>
          </a:prstGeom>
          <a:noFill/>
          <a:ln>
            <a:noFill/>
          </a:ln>
        </p:spPr>
      </p:pic>
      <p:pic>
        <p:nvPicPr>
          <p:cNvPr id="319" name="Google Shape;319;p18"/>
          <p:cNvPicPr preferRelativeResize="0"/>
          <p:nvPr/>
        </p:nvPicPr>
        <p:blipFill>
          <a:blip r:embed="rId4">
            <a:alphaModFix/>
          </a:blip>
          <a:stretch>
            <a:fillRect/>
          </a:stretch>
        </p:blipFill>
        <p:spPr>
          <a:xfrm>
            <a:off x="3762550" y="872000"/>
            <a:ext cx="5137925" cy="3947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23" name="Shape 323"/>
        <p:cNvGrpSpPr/>
        <p:nvPr/>
      </p:nvGrpSpPr>
      <p:grpSpPr>
        <a:xfrm>
          <a:off x="0" y="0"/>
          <a:ext cx="0" cy="0"/>
          <a:chOff x="0" y="0"/>
          <a:chExt cx="0" cy="0"/>
        </a:xfrm>
      </p:grpSpPr>
      <p:sp>
        <p:nvSpPr>
          <p:cNvPr id="324" name="Google Shape;324;p19"/>
          <p:cNvSpPr txBox="1"/>
          <p:nvPr>
            <p:ph type="title"/>
          </p:nvPr>
        </p:nvSpPr>
        <p:spPr>
          <a:xfrm>
            <a:off x="169825" y="127800"/>
            <a:ext cx="3604800" cy="681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Comparing Categories </a:t>
            </a:r>
            <a:endParaRPr/>
          </a:p>
          <a:p>
            <a:pPr indent="0" lvl="0" marL="914400" rtl="0" algn="l">
              <a:spcBef>
                <a:spcPts val="0"/>
              </a:spcBef>
              <a:spcAft>
                <a:spcPts val="0"/>
              </a:spcAft>
              <a:buNone/>
            </a:pPr>
            <a:r>
              <a:rPr lang="en"/>
              <a:t>of the AQI</a:t>
            </a:r>
            <a:endParaRPr/>
          </a:p>
        </p:txBody>
      </p:sp>
      <p:pic>
        <p:nvPicPr>
          <p:cNvPr id="325" name="Google Shape;325;p19"/>
          <p:cNvPicPr preferRelativeResize="0"/>
          <p:nvPr/>
        </p:nvPicPr>
        <p:blipFill>
          <a:blip r:embed="rId3">
            <a:alphaModFix/>
          </a:blip>
          <a:stretch>
            <a:fillRect/>
          </a:stretch>
        </p:blipFill>
        <p:spPr>
          <a:xfrm>
            <a:off x="169825" y="1604113"/>
            <a:ext cx="2970381" cy="1500651"/>
          </a:xfrm>
          <a:prstGeom prst="rect">
            <a:avLst/>
          </a:prstGeom>
          <a:noFill/>
          <a:ln>
            <a:noFill/>
          </a:ln>
        </p:spPr>
      </p:pic>
      <p:pic>
        <p:nvPicPr>
          <p:cNvPr id="326" name="Google Shape;326;p19"/>
          <p:cNvPicPr preferRelativeResize="0"/>
          <p:nvPr/>
        </p:nvPicPr>
        <p:blipFill>
          <a:blip r:embed="rId4">
            <a:alphaModFix/>
          </a:blip>
          <a:stretch>
            <a:fillRect/>
          </a:stretch>
        </p:blipFill>
        <p:spPr>
          <a:xfrm>
            <a:off x="3161750" y="1634112"/>
            <a:ext cx="2885751" cy="1440650"/>
          </a:xfrm>
          <a:prstGeom prst="rect">
            <a:avLst/>
          </a:prstGeom>
          <a:noFill/>
          <a:ln>
            <a:noFill/>
          </a:ln>
        </p:spPr>
      </p:pic>
      <p:pic>
        <p:nvPicPr>
          <p:cNvPr id="327" name="Google Shape;327;p19"/>
          <p:cNvPicPr preferRelativeResize="0"/>
          <p:nvPr/>
        </p:nvPicPr>
        <p:blipFill>
          <a:blip r:embed="rId5">
            <a:alphaModFix/>
          </a:blip>
          <a:stretch>
            <a:fillRect/>
          </a:stretch>
        </p:blipFill>
        <p:spPr>
          <a:xfrm>
            <a:off x="6069038" y="1733200"/>
            <a:ext cx="2885751" cy="1480949"/>
          </a:xfrm>
          <a:prstGeom prst="rect">
            <a:avLst/>
          </a:prstGeom>
          <a:noFill/>
          <a:ln>
            <a:noFill/>
          </a:ln>
        </p:spPr>
      </p:pic>
      <p:pic>
        <p:nvPicPr>
          <p:cNvPr id="328" name="Google Shape;328;p19"/>
          <p:cNvPicPr preferRelativeResize="0"/>
          <p:nvPr/>
        </p:nvPicPr>
        <p:blipFill>
          <a:blip r:embed="rId6">
            <a:alphaModFix/>
          </a:blip>
          <a:stretch>
            <a:fillRect/>
          </a:stretch>
        </p:blipFill>
        <p:spPr>
          <a:xfrm>
            <a:off x="318925" y="3416301"/>
            <a:ext cx="2970374" cy="1526720"/>
          </a:xfrm>
          <a:prstGeom prst="rect">
            <a:avLst/>
          </a:prstGeom>
          <a:noFill/>
          <a:ln>
            <a:noFill/>
          </a:ln>
        </p:spPr>
      </p:pic>
      <p:pic>
        <p:nvPicPr>
          <p:cNvPr id="329" name="Google Shape;329;p19"/>
          <p:cNvPicPr preferRelativeResize="0"/>
          <p:nvPr/>
        </p:nvPicPr>
        <p:blipFill>
          <a:blip r:embed="rId7">
            <a:alphaModFix/>
          </a:blip>
          <a:stretch>
            <a:fillRect/>
          </a:stretch>
        </p:blipFill>
        <p:spPr>
          <a:xfrm>
            <a:off x="3235925" y="3516600"/>
            <a:ext cx="2885750" cy="1435140"/>
          </a:xfrm>
          <a:prstGeom prst="rect">
            <a:avLst/>
          </a:prstGeom>
          <a:noFill/>
          <a:ln>
            <a:noFill/>
          </a:ln>
        </p:spPr>
      </p:pic>
      <p:pic>
        <p:nvPicPr>
          <p:cNvPr id="330" name="Google Shape;330;p19"/>
          <p:cNvPicPr preferRelativeResize="0"/>
          <p:nvPr/>
        </p:nvPicPr>
        <p:blipFill>
          <a:blip r:embed="rId8">
            <a:alphaModFix/>
          </a:blip>
          <a:stretch>
            <a:fillRect/>
          </a:stretch>
        </p:blipFill>
        <p:spPr>
          <a:xfrm>
            <a:off x="6121826" y="3524824"/>
            <a:ext cx="2805399" cy="1435149"/>
          </a:xfrm>
          <a:prstGeom prst="rect">
            <a:avLst/>
          </a:prstGeom>
          <a:noFill/>
          <a:ln>
            <a:noFill/>
          </a:ln>
        </p:spPr>
      </p:pic>
      <p:sp>
        <p:nvSpPr>
          <p:cNvPr id="331" name="Google Shape;331;p19"/>
          <p:cNvSpPr txBox="1"/>
          <p:nvPr/>
        </p:nvSpPr>
        <p:spPr>
          <a:xfrm>
            <a:off x="1766750" y="1292588"/>
            <a:ext cx="13950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Nunito"/>
                <a:ea typeface="Nunito"/>
                <a:cs typeface="Nunito"/>
                <a:sym typeface="Nunito"/>
              </a:rPr>
              <a:t>Middlesex</a:t>
            </a:r>
            <a:endParaRPr b="1" sz="1300">
              <a:solidFill>
                <a:schemeClr val="dk2"/>
              </a:solidFill>
              <a:latin typeface="Nunito"/>
              <a:ea typeface="Nunito"/>
              <a:cs typeface="Nunito"/>
              <a:sym typeface="Nunito"/>
            </a:endParaRPr>
          </a:p>
        </p:txBody>
      </p:sp>
      <p:sp>
        <p:nvSpPr>
          <p:cNvPr id="332" name="Google Shape;332;p19"/>
          <p:cNvSpPr txBox="1"/>
          <p:nvPr/>
        </p:nvSpPr>
        <p:spPr>
          <a:xfrm>
            <a:off x="4572000" y="1292550"/>
            <a:ext cx="13950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Nunito"/>
                <a:ea typeface="Nunito"/>
                <a:cs typeface="Nunito"/>
                <a:sym typeface="Nunito"/>
              </a:rPr>
              <a:t>Mercer</a:t>
            </a:r>
            <a:endParaRPr b="1" sz="1300">
              <a:solidFill>
                <a:schemeClr val="dk2"/>
              </a:solidFill>
              <a:latin typeface="Nunito"/>
              <a:ea typeface="Nunito"/>
              <a:cs typeface="Nunito"/>
              <a:sym typeface="Nunito"/>
            </a:endParaRPr>
          </a:p>
        </p:txBody>
      </p:sp>
      <p:sp>
        <p:nvSpPr>
          <p:cNvPr id="333" name="Google Shape;333;p19"/>
          <p:cNvSpPr txBox="1"/>
          <p:nvPr/>
        </p:nvSpPr>
        <p:spPr>
          <a:xfrm>
            <a:off x="7505625" y="1430738"/>
            <a:ext cx="13950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Nunito"/>
                <a:ea typeface="Nunito"/>
                <a:cs typeface="Nunito"/>
                <a:sym typeface="Nunito"/>
              </a:rPr>
              <a:t>Hunterdon</a:t>
            </a:r>
            <a:endParaRPr b="1" sz="1300">
              <a:solidFill>
                <a:schemeClr val="dk2"/>
              </a:solidFill>
              <a:latin typeface="Nunito"/>
              <a:ea typeface="Nunito"/>
              <a:cs typeface="Nunito"/>
              <a:sym typeface="Nunito"/>
            </a:endParaRPr>
          </a:p>
        </p:txBody>
      </p:sp>
      <p:sp>
        <p:nvSpPr>
          <p:cNvPr id="334" name="Google Shape;334;p19"/>
          <p:cNvSpPr txBox="1"/>
          <p:nvPr/>
        </p:nvSpPr>
        <p:spPr>
          <a:xfrm>
            <a:off x="1840925" y="3128900"/>
            <a:ext cx="13950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Nunito"/>
                <a:ea typeface="Nunito"/>
                <a:cs typeface="Nunito"/>
                <a:sym typeface="Nunito"/>
              </a:rPr>
              <a:t>Gloucester</a:t>
            </a:r>
            <a:endParaRPr b="1" sz="1300">
              <a:solidFill>
                <a:schemeClr val="dk2"/>
              </a:solidFill>
              <a:latin typeface="Nunito"/>
              <a:ea typeface="Nunito"/>
              <a:cs typeface="Nunito"/>
              <a:sym typeface="Nunito"/>
            </a:endParaRPr>
          </a:p>
        </p:txBody>
      </p:sp>
      <p:sp>
        <p:nvSpPr>
          <p:cNvPr id="335" name="Google Shape;335;p19"/>
          <p:cNvSpPr txBox="1"/>
          <p:nvPr/>
        </p:nvSpPr>
        <p:spPr>
          <a:xfrm>
            <a:off x="4572000" y="3128888"/>
            <a:ext cx="13950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Nunito"/>
                <a:ea typeface="Nunito"/>
                <a:cs typeface="Nunito"/>
                <a:sym typeface="Nunito"/>
              </a:rPr>
              <a:t>Camden</a:t>
            </a:r>
            <a:endParaRPr b="1" sz="1300">
              <a:solidFill>
                <a:schemeClr val="dk2"/>
              </a:solidFill>
              <a:latin typeface="Nunito"/>
              <a:ea typeface="Nunito"/>
              <a:cs typeface="Nunito"/>
              <a:sym typeface="Nunito"/>
            </a:endParaRPr>
          </a:p>
        </p:txBody>
      </p:sp>
      <p:sp>
        <p:nvSpPr>
          <p:cNvPr id="336" name="Google Shape;336;p19"/>
          <p:cNvSpPr txBox="1"/>
          <p:nvPr/>
        </p:nvSpPr>
        <p:spPr>
          <a:xfrm>
            <a:off x="7505625" y="3229200"/>
            <a:ext cx="13950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Nunito"/>
                <a:ea typeface="Nunito"/>
                <a:cs typeface="Nunito"/>
                <a:sym typeface="Nunito"/>
              </a:rPr>
              <a:t>Essex</a:t>
            </a:r>
            <a:endParaRPr b="1" sz="1300">
              <a:solidFill>
                <a:schemeClr val="dk2"/>
              </a:solidFill>
              <a:latin typeface="Nunito"/>
              <a:ea typeface="Nunito"/>
              <a:cs typeface="Nunito"/>
              <a:sym typeface="Nunito"/>
            </a:endParaRPr>
          </a:p>
        </p:txBody>
      </p:sp>
      <p:pic>
        <p:nvPicPr>
          <p:cNvPr id="337" name="Google Shape;337;p19"/>
          <p:cNvPicPr preferRelativeResize="0"/>
          <p:nvPr/>
        </p:nvPicPr>
        <p:blipFill>
          <a:blip r:embed="rId9">
            <a:alphaModFix/>
          </a:blip>
          <a:stretch>
            <a:fillRect/>
          </a:stretch>
        </p:blipFill>
        <p:spPr>
          <a:xfrm>
            <a:off x="4134225" y="69325"/>
            <a:ext cx="2731142" cy="1361426"/>
          </a:xfrm>
          <a:prstGeom prst="rect">
            <a:avLst/>
          </a:prstGeom>
          <a:noFill/>
          <a:ln>
            <a:noFill/>
          </a:ln>
        </p:spPr>
      </p:pic>
      <p:sp>
        <p:nvSpPr>
          <p:cNvPr id="338" name="Google Shape;338;p19"/>
          <p:cNvSpPr txBox="1"/>
          <p:nvPr/>
        </p:nvSpPr>
        <p:spPr>
          <a:xfrm>
            <a:off x="6725100" y="127800"/>
            <a:ext cx="780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2"/>
                </a:solidFill>
                <a:latin typeface="Nunito"/>
                <a:ea typeface="Nunito"/>
                <a:cs typeface="Nunito"/>
                <a:sym typeface="Nunito"/>
              </a:rPr>
              <a:t>Bergen</a:t>
            </a:r>
            <a:endParaRPr b="1" sz="1300">
              <a:solidFill>
                <a:schemeClr val="dk2"/>
              </a:solidFill>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342" name="Shape 342"/>
        <p:cNvGrpSpPr/>
        <p:nvPr/>
      </p:nvGrpSpPr>
      <p:grpSpPr>
        <a:xfrm>
          <a:off x="0" y="0"/>
          <a:ext cx="0" cy="0"/>
          <a:chOff x="0" y="0"/>
          <a:chExt cx="0" cy="0"/>
        </a:xfrm>
      </p:grpSpPr>
      <p:sp>
        <p:nvSpPr>
          <p:cNvPr id="343" name="Google Shape;343;p20"/>
          <p:cNvSpPr txBox="1"/>
          <p:nvPr>
            <p:ph type="title"/>
          </p:nvPr>
        </p:nvSpPr>
        <p:spPr>
          <a:xfrm>
            <a:off x="0" y="0"/>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Heat Map of High AQI Counties(Bergen vs Union)</a:t>
            </a:r>
            <a:endParaRPr/>
          </a:p>
        </p:txBody>
      </p:sp>
      <p:pic>
        <p:nvPicPr>
          <p:cNvPr id="344" name="Google Shape;344;p20"/>
          <p:cNvPicPr preferRelativeResize="0"/>
          <p:nvPr/>
        </p:nvPicPr>
        <p:blipFill>
          <a:blip r:embed="rId3">
            <a:alphaModFix/>
          </a:blip>
          <a:stretch>
            <a:fillRect/>
          </a:stretch>
        </p:blipFill>
        <p:spPr>
          <a:xfrm>
            <a:off x="0" y="1011426"/>
            <a:ext cx="4373248" cy="3495625"/>
          </a:xfrm>
          <a:prstGeom prst="rect">
            <a:avLst/>
          </a:prstGeom>
          <a:noFill/>
          <a:ln>
            <a:noFill/>
          </a:ln>
        </p:spPr>
      </p:pic>
      <p:pic>
        <p:nvPicPr>
          <p:cNvPr id="345" name="Google Shape;345;p20"/>
          <p:cNvPicPr preferRelativeResize="0"/>
          <p:nvPr/>
        </p:nvPicPr>
        <p:blipFill>
          <a:blip r:embed="rId4">
            <a:alphaModFix/>
          </a:blip>
          <a:stretch>
            <a:fillRect/>
          </a:stretch>
        </p:blipFill>
        <p:spPr>
          <a:xfrm>
            <a:off x="4572000" y="1011416"/>
            <a:ext cx="4661025" cy="360556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B8AF"/>
        </a:solidFill>
      </p:bgPr>
    </p:bg>
    <p:spTree>
      <p:nvGrpSpPr>
        <p:cNvPr id="349" name="Shape 349"/>
        <p:cNvGrpSpPr/>
        <p:nvPr/>
      </p:nvGrpSpPr>
      <p:grpSpPr>
        <a:xfrm>
          <a:off x="0" y="0"/>
          <a:ext cx="0" cy="0"/>
          <a:chOff x="0" y="0"/>
          <a:chExt cx="0" cy="0"/>
        </a:xfrm>
      </p:grpSpPr>
      <p:sp>
        <p:nvSpPr>
          <p:cNvPr id="350" name="Google Shape;350;p21"/>
          <p:cNvSpPr txBox="1"/>
          <p:nvPr>
            <p:ph type="title"/>
          </p:nvPr>
        </p:nvSpPr>
        <p:spPr>
          <a:xfrm>
            <a:off x="0" y="0"/>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Heat Map of High AQI Counties (Mercer vs Hunterdon)</a:t>
            </a:r>
            <a:endParaRPr/>
          </a:p>
          <a:p>
            <a:pPr indent="0" lvl="0" marL="0" rtl="0" algn="l">
              <a:spcBef>
                <a:spcPts val="0"/>
              </a:spcBef>
              <a:spcAft>
                <a:spcPts val="0"/>
              </a:spcAft>
              <a:buNone/>
            </a:pPr>
            <a:r>
              <a:t/>
            </a:r>
            <a:endParaRPr/>
          </a:p>
        </p:txBody>
      </p:sp>
      <p:pic>
        <p:nvPicPr>
          <p:cNvPr id="351" name="Google Shape;351;p21"/>
          <p:cNvPicPr preferRelativeResize="0"/>
          <p:nvPr/>
        </p:nvPicPr>
        <p:blipFill>
          <a:blip r:embed="rId3">
            <a:alphaModFix/>
          </a:blip>
          <a:stretch>
            <a:fillRect/>
          </a:stretch>
        </p:blipFill>
        <p:spPr>
          <a:xfrm>
            <a:off x="4556062" y="916975"/>
            <a:ext cx="4067963" cy="3467552"/>
          </a:xfrm>
          <a:prstGeom prst="rect">
            <a:avLst/>
          </a:prstGeom>
          <a:noFill/>
          <a:ln>
            <a:noFill/>
          </a:ln>
        </p:spPr>
      </p:pic>
      <p:pic>
        <p:nvPicPr>
          <p:cNvPr id="352" name="Google Shape;352;p21"/>
          <p:cNvPicPr preferRelativeResize="0"/>
          <p:nvPr/>
        </p:nvPicPr>
        <p:blipFill>
          <a:blip r:embed="rId4">
            <a:alphaModFix/>
          </a:blip>
          <a:stretch>
            <a:fillRect/>
          </a:stretch>
        </p:blipFill>
        <p:spPr>
          <a:xfrm>
            <a:off x="152400" y="924200"/>
            <a:ext cx="4550727" cy="3467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